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347" r:id="rId3"/>
    <p:sldId id="330" r:id="rId4"/>
    <p:sldId id="377" r:id="rId5"/>
    <p:sldId id="331" r:id="rId6"/>
    <p:sldId id="332" r:id="rId7"/>
    <p:sldId id="333" r:id="rId8"/>
    <p:sldId id="378" r:id="rId9"/>
    <p:sldId id="334" r:id="rId10"/>
    <p:sldId id="336" r:id="rId11"/>
    <p:sldId id="335" r:id="rId12"/>
    <p:sldId id="337" r:id="rId13"/>
    <p:sldId id="338" r:id="rId14"/>
    <p:sldId id="339" r:id="rId15"/>
    <p:sldId id="379" r:id="rId16"/>
    <p:sldId id="380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9" r:id="rId25"/>
  </p:sldIdLst>
  <p:sldSz cx="9144000" cy="5143500" type="screen16x9"/>
  <p:notesSz cx="6858000" cy="9144000"/>
  <p:embeddedFontLst>
    <p:embeddedFont>
      <p:font typeface="Amatic SC" panose="020B0604020202020204" charset="-79"/>
      <p:regular r:id="rId27"/>
      <p:bold r:id="rId28"/>
    </p:embeddedFont>
    <p:embeddedFont>
      <p:font typeface="Comfortaa" panose="020B0604020202020204" charset="0"/>
      <p:regular r:id="rId29"/>
      <p:bold r:id="rId30"/>
    </p:embeddedFont>
    <p:embeddedFont>
      <p:font typeface="Source Code Pro" panose="020B0604020202020204" charset="0"/>
      <p:regular r:id="rId31"/>
      <p:bold r:id="rId32"/>
      <p:italic r:id="rId33"/>
      <p:boldItalic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00"/>
    <a:srgbClr val="F6CD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50" autoAdjust="0"/>
    <p:restoredTop sz="95400" autoAdjust="0"/>
  </p:normalViewPr>
  <p:slideViewPr>
    <p:cSldViewPr snapToGrid="0">
      <p:cViewPr varScale="1">
        <p:scale>
          <a:sx n="90" d="100"/>
          <a:sy n="90" d="100"/>
        </p:scale>
        <p:origin x="664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7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868373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25317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95880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50856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01005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86105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44249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97041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37332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96511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66537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1038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47966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26442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80426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27870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20975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0461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913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6232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4674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2333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5701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05946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5067826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5067826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1672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C232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1487225"/>
            <a:ext cx="8520600" cy="174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 dirty="0" smtClean="0"/>
              <a:t>Aula para </a:t>
            </a:r>
            <a:r>
              <a:rPr lang="pt-BR" sz="7000" dirty="0" smtClean="0"/>
              <a:t>OBB</a:t>
            </a:r>
            <a:endParaRPr sz="7000" dirty="0"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848725"/>
            <a:ext cx="8520600" cy="32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dirty="0"/>
              <a:t>// Biologia // </a:t>
            </a:r>
            <a:endParaRPr sz="1400" dirty="0"/>
          </a:p>
        </p:txBody>
      </p:sp>
      <p:pic>
        <p:nvPicPr>
          <p:cNvPr id="58" name="Google Shape;58;p13" descr="C:\Users\pedro.rocha\Desktop\991e5968-e6f9-40da-bf9d-7ba2fee1b55f.jfif"/>
          <p:cNvPicPr preferRelativeResize="0"/>
          <p:nvPr/>
        </p:nvPicPr>
        <p:blipFill rotWithShape="1">
          <a:blip r:embed="rId3">
            <a:alphaModFix/>
          </a:blip>
          <a:srcRect t="8928" b="45306"/>
          <a:stretch/>
        </p:blipFill>
        <p:spPr>
          <a:xfrm>
            <a:off x="0" y="-16775"/>
            <a:ext cx="6293326" cy="70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 descr="C:\Users\pedro.rocha\Desktop\991e5968-e6f9-40da-bf9d-7ba2fee1b55f.jfif"/>
          <p:cNvPicPr preferRelativeResize="0"/>
          <p:nvPr/>
        </p:nvPicPr>
        <p:blipFill rotWithShape="1">
          <a:blip r:embed="rId3">
            <a:alphaModFix/>
          </a:blip>
          <a:srcRect t="53410" r="73620"/>
          <a:stretch/>
        </p:blipFill>
        <p:spPr>
          <a:xfrm>
            <a:off x="7920375" y="152400"/>
            <a:ext cx="1223625" cy="560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5834725" y="-4101"/>
            <a:ext cx="2085650" cy="729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61;p13">
            <a:extLst>
              <a:ext uri="{FF2B5EF4-FFF2-40B4-BE49-F238E27FC236}">
                <a16:creationId xmlns:a16="http://schemas.microsoft.com/office/drawing/2014/main" id="{61C91561-5D93-48FE-9142-285731CD0E34}"/>
              </a:ext>
            </a:extLst>
          </p:cNvPr>
          <p:cNvSpPr txBox="1"/>
          <p:nvPr/>
        </p:nvSpPr>
        <p:spPr>
          <a:xfrm>
            <a:off x="0" y="3388119"/>
            <a:ext cx="7626000" cy="123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100"/>
              </a:spcBef>
              <a:spcAft>
                <a:spcPts val="0"/>
              </a:spcAft>
              <a:buNone/>
            </a:pPr>
            <a:r>
              <a:rPr lang="pt-BR" sz="1200" b="1" dirty="0">
                <a:latin typeface="Comfortaa"/>
                <a:ea typeface="Comfortaa"/>
                <a:cs typeface="Comfortaa"/>
                <a:sym typeface="Comfortaa"/>
              </a:rPr>
              <a:t>Professora: </a:t>
            </a:r>
            <a:r>
              <a:rPr lang="pt-BR" sz="1200" b="1" dirty="0" err="1">
                <a:latin typeface="Comfortaa"/>
                <a:ea typeface="Comfortaa"/>
                <a:cs typeface="Comfortaa"/>
                <a:sym typeface="Comfortaa"/>
              </a:rPr>
              <a:t>Izabela</a:t>
            </a:r>
            <a:r>
              <a:rPr lang="pt-BR" sz="1200" b="1" dirty="0">
                <a:latin typeface="Comfortaa"/>
                <a:ea typeface="Comfortaa"/>
                <a:cs typeface="Comfortaa"/>
                <a:sym typeface="Comfortaa"/>
              </a:rPr>
              <a:t> Cardoso</a:t>
            </a:r>
            <a:endParaRPr sz="1200" dirty="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4572000" y="769758"/>
            <a:ext cx="4267267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7) O paciente com dengue deve ficar atento a pequenos sangramentos, como na gengiva, que podem indicar a ocorrência da forma mais grave da doença. Dos indivíduos acima, o que deve apresentar essa sintomatologia é o: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a) I 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b</a:t>
            </a:r>
            <a:r>
              <a:rPr lang="pt-BR" sz="1800" dirty="0"/>
              <a:t>) II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c</a:t>
            </a:r>
            <a:r>
              <a:rPr lang="pt-BR" sz="1800" dirty="0"/>
              <a:t>) III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d</a:t>
            </a:r>
            <a:r>
              <a:rPr lang="pt-BR" sz="1800" dirty="0"/>
              <a:t>) IV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e</a:t>
            </a:r>
            <a:r>
              <a:rPr lang="pt-BR" sz="1800" dirty="0"/>
              <a:t>) V.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/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 smtClean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308" y="1507198"/>
            <a:ext cx="4067175" cy="2390775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4326483" y="2792929"/>
            <a:ext cx="1276066" cy="4074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" name="Conector reto 3"/>
          <p:cNvCxnSpPr/>
          <p:nvPr/>
        </p:nvCxnSpPr>
        <p:spPr>
          <a:xfrm>
            <a:off x="7639455" y="1141379"/>
            <a:ext cx="674451" cy="64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4789251" y="1500713"/>
            <a:ext cx="674451" cy="64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ângulo 5"/>
          <p:cNvSpPr/>
          <p:nvPr/>
        </p:nvSpPr>
        <p:spPr>
          <a:xfrm>
            <a:off x="3171217" y="1952695"/>
            <a:ext cx="940799" cy="5372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62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4572000" y="769758"/>
            <a:ext cx="4267267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8) Em localidades de elevada altitude normalmente observa-se menores médias de temperatura e, dessa forma, menos casos de dengue e outras </a:t>
            </a:r>
            <a:r>
              <a:rPr lang="pt-BR" sz="1800" dirty="0" err="1"/>
              <a:t>arboviroses</a:t>
            </a:r>
            <a:r>
              <a:rPr lang="pt-BR" sz="1800" dirty="0"/>
              <a:t>. Os dados do hemograma acima indicam que o paciente que deve ser originário deste tipo de localidade é o: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a) I 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b</a:t>
            </a:r>
            <a:r>
              <a:rPr lang="pt-BR" sz="1800" dirty="0"/>
              <a:t>) II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c</a:t>
            </a:r>
            <a:r>
              <a:rPr lang="pt-BR" sz="1800" dirty="0"/>
              <a:t>) III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d</a:t>
            </a:r>
            <a:r>
              <a:rPr lang="pt-BR" sz="1800" dirty="0"/>
              <a:t>) IV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e</a:t>
            </a:r>
            <a:r>
              <a:rPr lang="pt-BR" sz="1800" dirty="0"/>
              <a:t>) V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 smtClean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308" y="1507198"/>
            <a:ext cx="4067175" cy="2390775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277566" y="1939047"/>
            <a:ext cx="1044102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93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4572000" y="769758"/>
            <a:ext cx="4267267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8) Em localidades de elevada altitude normalmente observa-se menores médias de temperatura e, dessa forma, menos casos de dengue e outras </a:t>
            </a:r>
            <a:r>
              <a:rPr lang="pt-BR" sz="1800" dirty="0" err="1"/>
              <a:t>arboviroses</a:t>
            </a:r>
            <a:r>
              <a:rPr lang="pt-BR" sz="1800" dirty="0"/>
              <a:t>. Os dados do hemograma acima indicam que o paciente que deve ser originário deste tipo de localidade é o: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a) I 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b</a:t>
            </a:r>
            <a:r>
              <a:rPr lang="pt-BR" sz="1800" dirty="0"/>
              <a:t>) II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c</a:t>
            </a:r>
            <a:r>
              <a:rPr lang="pt-BR" sz="1800" dirty="0"/>
              <a:t>) III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d</a:t>
            </a:r>
            <a:r>
              <a:rPr lang="pt-BR" sz="1800" dirty="0"/>
              <a:t>) IV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e</a:t>
            </a:r>
            <a:r>
              <a:rPr lang="pt-BR" sz="1800" dirty="0"/>
              <a:t>) V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 smtClean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308" y="1507198"/>
            <a:ext cx="4067175" cy="2390775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4462961" y="3611795"/>
            <a:ext cx="1276066" cy="4074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259308" y="4079132"/>
            <a:ext cx="36901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Energia </a:t>
            </a:r>
            <a:r>
              <a:rPr lang="pt-BR" dirty="0" smtClean="0">
                <a:sym typeface="Wingdings" panose="05000000000000000000" pitchFamily="2" charset="2"/>
              </a:rPr>
              <a:t> respiração celular</a:t>
            </a:r>
          </a:p>
          <a:p>
            <a:endParaRPr lang="pt-BR" dirty="0">
              <a:sym typeface="Wingdings" panose="05000000000000000000" pitchFamily="2" charset="2"/>
            </a:endParaRPr>
          </a:p>
          <a:p>
            <a:r>
              <a:rPr lang="pt-BR" dirty="0" smtClean="0">
                <a:sym typeface="Wingdings" panose="05000000000000000000" pitchFamily="2" charset="2"/>
              </a:rPr>
              <a:t>Glicose + O2  CO2 +H2O +ATP (energia)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97699" y="587375"/>
            <a:ext cx="36901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ym typeface="Wingdings" panose="05000000000000000000" pitchFamily="2" charset="2"/>
              </a:rPr>
              <a:t>Grandes altitudes  AR rarefeito  Maior produção e hemácias  otimizando o transporte e aquisição do O2. </a:t>
            </a:r>
          </a:p>
        </p:txBody>
      </p:sp>
    </p:spTree>
    <p:extLst>
      <p:ext uri="{BB962C8B-B14F-4D97-AF65-F5344CB8AC3E}">
        <p14:creationId xmlns:p14="http://schemas.microsoft.com/office/powerpoint/2010/main" val="118128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109182" y="476331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600" dirty="0"/>
              <a:t>10) Uma nova fábrica, inaugurada hoje em Juazeiro - BA, vai ampliar em oito vezes a produção nacional do mosquito modificado da dengue. Esse pode ser mais um passo para expandir, no país, uma tecnologia que reduz a circulação do Aedes aegypti. Os machos do mosquito são modificados para transmitir genes letais à sua prole. O Aedes acaba morrendo ainda na fase de larva, diminuindo a população do mosquito, que é vetor da dengue. Segundo os cientistas, essa experiência já é a mais ampla no mundo com os Aedes, testados em menores proporções nas Ilhas Cayman e na Malásia. Fonte: https://www1.folha.uol.com.br/ciencia/1116566-bahia-abrefabrica-de-iaedesi </a:t>
            </a:r>
            <a:endParaRPr lang="pt-BR" sz="16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600" dirty="0" smtClean="0"/>
              <a:t>A </a:t>
            </a:r>
            <a:r>
              <a:rPr lang="pt-BR" sz="1600" dirty="0"/>
              <a:t>técnica utilizada na modificação desse mosquito consiste na introdução de gene exógeno (inexistente no mosquito) em seu genoma. Essa técnica caracteriza uma aplicação da: </a:t>
            </a:r>
            <a:endParaRPr lang="pt-BR" sz="16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600" dirty="0" smtClean="0"/>
              <a:t>a) clonagem</a:t>
            </a:r>
            <a:r>
              <a:rPr lang="pt-BR" sz="1600" dirty="0"/>
              <a:t>. </a:t>
            </a:r>
            <a:endParaRPr lang="pt-BR" sz="16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600" dirty="0" smtClean="0"/>
              <a:t>b</a:t>
            </a:r>
            <a:r>
              <a:rPr lang="pt-BR" sz="1600" dirty="0"/>
              <a:t>) DNA </a:t>
            </a:r>
            <a:r>
              <a:rPr lang="pt-BR" sz="1600" dirty="0" err="1"/>
              <a:t>fingerprint</a:t>
            </a:r>
            <a:r>
              <a:rPr lang="pt-BR" sz="1600" dirty="0"/>
              <a:t>. </a:t>
            </a:r>
            <a:endParaRPr lang="pt-BR" sz="16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600" dirty="0" smtClean="0"/>
              <a:t>c</a:t>
            </a:r>
            <a:r>
              <a:rPr lang="pt-BR" sz="1600" dirty="0"/>
              <a:t>) PCR. </a:t>
            </a:r>
            <a:endParaRPr lang="pt-BR" sz="16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600" dirty="0" smtClean="0"/>
              <a:t>d</a:t>
            </a:r>
            <a:r>
              <a:rPr lang="pt-BR" sz="1600" dirty="0"/>
              <a:t>) transgenia. </a:t>
            </a:r>
            <a:endParaRPr lang="pt-BR" sz="16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600" dirty="0" smtClean="0"/>
              <a:t>e</a:t>
            </a:r>
            <a:r>
              <a:rPr lang="pt-BR" sz="1600" dirty="0"/>
              <a:t>) DGGE.</a:t>
            </a:r>
          </a:p>
        </p:txBody>
      </p:sp>
    </p:spTree>
    <p:extLst>
      <p:ext uri="{BB962C8B-B14F-4D97-AF65-F5344CB8AC3E}">
        <p14:creationId xmlns:p14="http://schemas.microsoft.com/office/powerpoint/2010/main" val="255883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109182" y="476331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600" dirty="0"/>
              <a:t>10) Uma nova fábrica, inaugurada hoje em Juazeiro - BA, vai ampliar em oito vezes a produção nacional do mosquito modificado da dengue. Esse pode ser mais um passo para expandir, no país, uma tecnologia que reduz a circulação do Aedes aegypti. Os machos do mosquito são modificados para transmitir genes letais à sua prole. O Aedes acaba morrendo ainda na fase de larva, diminuindo a população do mosquito, que é vetor da dengue. Segundo os cientistas, essa experiência já é a mais ampla no mundo com os Aedes, testados em menores proporções nas Ilhas Cayman e na Malásia. Fonte: https://www1.folha.uol.com.br/ciencia/1116566-bahia-abrefabrica-de-iaedesi A técnica utilizada na modificação desse mosquito consiste na introdução de gene exógeno (inexistente no mosquito) em seu genoma. Essa técnica caracteriza uma aplicação da: </a:t>
            </a:r>
            <a:endParaRPr lang="pt-BR" sz="16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600" dirty="0" smtClean="0"/>
              <a:t>a) clonagem</a:t>
            </a:r>
            <a:r>
              <a:rPr lang="pt-BR" sz="1600" dirty="0"/>
              <a:t>. </a:t>
            </a:r>
            <a:r>
              <a:rPr lang="pt-BR" sz="1600" dirty="0" smtClean="0">
                <a:sym typeface="Wingdings" panose="05000000000000000000" pitchFamily="2" charset="2"/>
              </a:rPr>
              <a:t> formação de clones </a:t>
            </a:r>
            <a:endParaRPr lang="pt-BR" sz="16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600" dirty="0" smtClean="0"/>
              <a:t>b</a:t>
            </a:r>
            <a:r>
              <a:rPr lang="pt-BR" sz="1600" dirty="0"/>
              <a:t>) DNA </a:t>
            </a:r>
            <a:r>
              <a:rPr lang="pt-BR" sz="1600" dirty="0" err="1"/>
              <a:t>fingerprint</a:t>
            </a:r>
            <a:r>
              <a:rPr lang="pt-BR" sz="1600" dirty="0"/>
              <a:t>. </a:t>
            </a:r>
            <a:r>
              <a:rPr lang="pt-BR" sz="1600" dirty="0" smtClean="0">
                <a:sym typeface="Wingdings" panose="05000000000000000000" pitchFamily="2" charset="2"/>
              </a:rPr>
              <a:t> comparações entre </a:t>
            </a:r>
            <a:r>
              <a:rPr lang="pt-BR" sz="1600" dirty="0" err="1" smtClean="0">
                <a:sym typeface="Wingdings" panose="05000000000000000000" pitchFamily="2" charset="2"/>
              </a:rPr>
              <a:t>DNAs</a:t>
            </a:r>
            <a:r>
              <a:rPr lang="pt-BR" sz="1600" dirty="0" smtClean="0">
                <a:sym typeface="Wingdings" panose="05000000000000000000" pitchFamily="2" charset="2"/>
              </a:rPr>
              <a:t> com o objetivo, por exemplo, de </a:t>
            </a:r>
            <a:r>
              <a:rPr lang="pt-BR" sz="1600" dirty="0" err="1" smtClean="0">
                <a:sym typeface="Wingdings" panose="05000000000000000000" pitchFamily="2" charset="2"/>
              </a:rPr>
              <a:t>realziar</a:t>
            </a:r>
            <a:r>
              <a:rPr lang="pt-BR" sz="1600" dirty="0" smtClean="0">
                <a:sym typeface="Wingdings" panose="05000000000000000000" pitchFamily="2" charset="2"/>
              </a:rPr>
              <a:t> exames de paternidade </a:t>
            </a:r>
            <a:endParaRPr lang="pt-BR" sz="16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600" dirty="0" smtClean="0"/>
              <a:t>c</a:t>
            </a:r>
            <a:r>
              <a:rPr lang="pt-BR" sz="1600" dirty="0"/>
              <a:t>) PCR. </a:t>
            </a:r>
            <a:r>
              <a:rPr lang="pt-BR" sz="1600" dirty="0" smtClean="0">
                <a:sym typeface="Wingdings" panose="05000000000000000000" pitchFamily="2" charset="2"/>
              </a:rPr>
              <a:t> técnica vinculada a ampliação do DNA</a:t>
            </a:r>
            <a:endParaRPr lang="pt-BR" sz="16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600" dirty="0" smtClean="0"/>
              <a:t>d</a:t>
            </a:r>
            <a:r>
              <a:rPr lang="pt-BR" sz="1600" dirty="0"/>
              <a:t>) transgenia. </a:t>
            </a:r>
            <a:r>
              <a:rPr lang="pt-BR" sz="1600" dirty="0" smtClean="0">
                <a:sym typeface="Wingdings" panose="05000000000000000000" pitchFamily="2" charset="2"/>
              </a:rPr>
              <a:t> organismos que recebeu genes de interesse de outro organismo </a:t>
            </a:r>
            <a:endParaRPr lang="pt-BR" sz="16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600" dirty="0" smtClean="0"/>
              <a:t>e</a:t>
            </a:r>
            <a:r>
              <a:rPr lang="pt-BR" sz="1600" dirty="0"/>
              <a:t>) DGGE</a:t>
            </a:r>
            <a:r>
              <a:rPr lang="pt-BR" sz="1600" dirty="0" smtClean="0"/>
              <a:t>. </a:t>
            </a:r>
            <a:r>
              <a:rPr lang="pt-BR" sz="1600" dirty="0" smtClean="0">
                <a:sym typeface="Wingdings" panose="05000000000000000000" pitchFamily="2" charset="2"/>
              </a:rPr>
              <a:t> passagem de material genético no gel de eletroforese e separação em bandas para análise na técnica de DNA </a:t>
            </a:r>
            <a:r>
              <a:rPr lang="pt-BR" sz="1600" dirty="0" err="1" smtClean="0">
                <a:sym typeface="Wingdings" panose="05000000000000000000" pitchFamily="2" charset="2"/>
              </a:rPr>
              <a:t>fingerprint</a:t>
            </a:r>
            <a:endParaRPr lang="pt-BR" sz="1600" dirty="0"/>
          </a:p>
        </p:txBody>
      </p:sp>
      <p:sp>
        <p:nvSpPr>
          <p:cNvPr id="4" name="Retângulo 3"/>
          <p:cNvSpPr/>
          <p:nvPr/>
        </p:nvSpPr>
        <p:spPr>
          <a:xfrm>
            <a:off x="109182" y="4150881"/>
            <a:ext cx="1276066" cy="4074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982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109182" y="476331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600" dirty="0" smtClean="0"/>
              <a:t>Clonagem</a:t>
            </a:r>
            <a:endParaRPr lang="pt-BR" sz="1600" dirty="0"/>
          </a:p>
        </p:txBody>
      </p:sp>
      <p:sp>
        <p:nvSpPr>
          <p:cNvPr id="2" name="Elipse 1"/>
          <p:cNvSpPr/>
          <p:nvPr/>
        </p:nvSpPr>
        <p:spPr>
          <a:xfrm>
            <a:off x="408562" y="1037617"/>
            <a:ext cx="1031132" cy="10376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lipse 2"/>
          <p:cNvSpPr/>
          <p:nvPr/>
        </p:nvSpPr>
        <p:spPr>
          <a:xfrm>
            <a:off x="797668" y="1413753"/>
            <a:ext cx="207523" cy="24643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1739074" y="958793"/>
            <a:ext cx="1044102" cy="108401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2157363" y="1381327"/>
            <a:ext cx="207523" cy="24643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de seta reta 8"/>
          <p:cNvCxnSpPr/>
          <p:nvPr/>
        </p:nvCxnSpPr>
        <p:spPr>
          <a:xfrm>
            <a:off x="2261125" y="2095050"/>
            <a:ext cx="0" cy="8491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1599643" y="2944239"/>
            <a:ext cx="13229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Organismo A</a:t>
            </a:r>
            <a:endParaRPr lang="pt-BR" dirty="0"/>
          </a:p>
        </p:txBody>
      </p:sp>
      <p:pic>
        <p:nvPicPr>
          <p:cNvPr id="1026" name="Picture 2" descr="Como é feito o teste de DNA - Cola da We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460" y="1136222"/>
            <a:ext cx="4209361" cy="331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estes sobre biotecnologia | Blog do Prof. Djalma Santo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6" y="1085990"/>
            <a:ext cx="6067425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64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Testes sobre biotecnologia | Blog do Prof. Djalma Santo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638" y="1033934"/>
            <a:ext cx="6067425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3735421" y="1673158"/>
            <a:ext cx="642026" cy="64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/>
          <p:nvPr/>
        </p:nvCxnSpPr>
        <p:spPr>
          <a:xfrm>
            <a:off x="2535677" y="1880681"/>
            <a:ext cx="3077183" cy="32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6174886" y="1877438"/>
            <a:ext cx="642026" cy="64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 flipV="1">
            <a:off x="1783404" y="1988544"/>
            <a:ext cx="3829456" cy="268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>
            <a:off x="2517842" y="2361437"/>
            <a:ext cx="1859605" cy="32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>
            <a:off x="4957307" y="2335937"/>
            <a:ext cx="1859605" cy="32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>
            <a:off x="3642197" y="2835291"/>
            <a:ext cx="3174715" cy="32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/>
          <p:cNvCxnSpPr/>
          <p:nvPr/>
        </p:nvCxnSpPr>
        <p:spPr>
          <a:xfrm flipV="1">
            <a:off x="2328153" y="3127091"/>
            <a:ext cx="4581983" cy="185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 flipV="1">
            <a:off x="2517842" y="3234374"/>
            <a:ext cx="4581983" cy="185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 flipV="1">
            <a:off x="2517841" y="3357712"/>
            <a:ext cx="4581983" cy="185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 flipV="1">
            <a:off x="2517840" y="3533568"/>
            <a:ext cx="4581983" cy="185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 flipV="1">
            <a:off x="2491899" y="4281542"/>
            <a:ext cx="4581983" cy="185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57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136478" y="715167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19) Muito utilizado em estética e no tratamento de artroses, o ácido </a:t>
            </a:r>
            <a:r>
              <a:rPr lang="pt-BR" sz="1800" dirty="0" err="1"/>
              <a:t>hialurônico</a:t>
            </a:r>
            <a:r>
              <a:rPr lang="pt-BR" sz="1800" dirty="0"/>
              <a:t> pode ser obtido a partir da sua produção sintética ou pela atividade de microrganismos. No organismo humano, a organela citoplasmática responsável pela sua biossíntese é o: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a) retículo </a:t>
            </a:r>
            <a:r>
              <a:rPr lang="pt-BR" sz="1800" dirty="0"/>
              <a:t>endoplasmático. </a:t>
            </a:r>
            <a:r>
              <a:rPr lang="pt-BR" sz="1800" dirty="0" smtClean="0">
                <a:sym typeface="Wingdings" panose="05000000000000000000" pitchFamily="2" charset="2"/>
              </a:rPr>
              <a:t> REL/</a:t>
            </a:r>
            <a:r>
              <a:rPr lang="pt-BR" sz="1800" dirty="0" err="1" smtClean="0">
                <a:sym typeface="Wingdings" panose="05000000000000000000" pitchFamily="2" charset="2"/>
              </a:rPr>
              <a:t>agranuloso</a:t>
            </a:r>
            <a:r>
              <a:rPr lang="pt-BR" sz="1800" dirty="0" smtClean="0">
                <a:sym typeface="Wingdings" panose="05000000000000000000" pitchFamily="2" charset="2"/>
              </a:rPr>
              <a:t> : desintoxicação celular, síntese de lipídios 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		RER/granuloso: Síntese de proteínas para exportação 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b</a:t>
            </a:r>
            <a:r>
              <a:rPr lang="pt-BR" sz="1800" dirty="0"/>
              <a:t>) complexo </a:t>
            </a:r>
            <a:r>
              <a:rPr lang="pt-BR" sz="1800" dirty="0" err="1"/>
              <a:t>golgiense</a:t>
            </a:r>
            <a:r>
              <a:rPr lang="pt-BR" sz="1800" dirty="0"/>
              <a:t>. </a:t>
            </a:r>
            <a:r>
              <a:rPr lang="pt-BR" sz="1800" dirty="0" smtClean="0">
                <a:sym typeface="Wingdings" panose="05000000000000000000" pitchFamily="2" charset="2"/>
              </a:rPr>
              <a:t> Modificação e secreção de substâncias; síntese de carboidratos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c</a:t>
            </a:r>
            <a:r>
              <a:rPr lang="pt-BR" sz="1800" dirty="0"/>
              <a:t>) ribossomo</a:t>
            </a:r>
            <a:r>
              <a:rPr lang="pt-BR" sz="1800" dirty="0" smtClean="0"/>
              <a:t>.</a:t>
            </a:r>
            <a:r>
              <a:rPr lang="pt-BR" sz="1800" dirty="0" smtClean="0">
                <a:sym typeface="Wingdings" panose="05000000000000000000" pitchFamily="2" charset="2"/>
              </a:rPr>
              <a:t> Síntese de proteínas que são utilizadas dentro da célula</a:t>
            </a:r>
            <a:r>
              <a:rPr lang="pt-BR" sz="1800" dirty="0" smtClean="0"/>
              <a:t> 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d</a:t>
            </a:r>
            <a:r>
              <a:rPr lang="pt-BR" sz="1800" dirty="0"/>
              <a:t>) mitocôndria</a:t>
            </a:r>
            <a:r>
              <a:rPr lang="pt-BR" sz="1800" dirty="0" smtClean="0"/>
              <a:t>. </a:t>
            </a:r>
            <a:r>
              <a:rPr lang="pt-BR" sz="1800" dirty="0" smtClean="0">
                <a:sym typeface="Wingdings" panose="05000000000000000000" pitchFamily="2" charset="2"/>
              </a:rPr>
              <a:t> Respiração celular – produção e energia (ATP)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e</a:t>
            </a:r>
            <a:r>
              <a:rPr lang="pt-BR" sz="1800" dirty="0"/>
              <a:t>) </a:t>
            </a:r>
            <a:r>
              <a:rPr lang="pt-BR" sz="1800" dirty="0" err="1" smtClean="0"/>
              <a:t>Peroxissomo</a:t>
            </a:r>
            <a:r>
              <a:rPr lang="pt-BR" sz="1800" dirty="0" smtClean="0"/>
              <a:t> </a:t>
            </a:r>
            <a:r>
              <a:rPr lang="pt-BR" sz="1800" dirty="0" smtClean="0">
                <a:sym typeface="Wingdings" panose="05000000000000000000" pitchFamily="2" charset="2"/>
              </a:rPr>
              <a:t> degradação da água oxigenada </a:t>
            </a:r>
            <a:endParaRPr lang="pt-BR" sz="1800" dirty="0"/>
          </a:p>
        </p:txBody>
      </p:sp>
      <p:cxnSp>
        <p:nvCxnSpPr>
          <p:cNvPr id="3" name="Conector de seta reta 2"/>
          <p:cNvCxnSpPr/>
          <p:nvPr/>
        </p:nvCxnSpPr>
        <p:spPr>
          <a:xfrm>
            <a:off x="4792494" y="1088882"/>
            <a:ext cx="6485" cy="483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ângulo 4"/>
          <p:cNvSpPr/>
          <p:nvPr/>
        </p:nvSpPr>
        <p:spPr>
          <a:xfrm>
            <a:off x="4303699" y="715167"/>
            <a:ext cx="1260522" cy="3548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4303699" y="1538786"/>
            <a:ext cx="1824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mtClean="0"/>
              <a:t>Caboidrato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39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136478" y="715167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19) Muito utilizado em estética e no tratamento de artroses, o ácido </a:t>
            </a:r>
            <a:r>
              <a:rPr lang="pt-BR" sz="1800" dirty="0" err="1"/>
              <a:t>hialurônico</a:t>
            </a:r>
            <a:r>
              <a:rPr lang="pt-BR" sz="1800" dirty="0"/>
              <a:t> pode ser obtido a partir da sua produção sintética ou pela atividade de microrganismos. No organismo humano, a organela citoplasmática responsável pela sua biossíntese é o: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a) retículo </a:t>
            </a:r>
            <a:r>
              <a:rPr lang="pt-BR" sz="1800" dirty="0"/>
              <a:t>endoplasmático.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b</a:t>
            </a:r>
            <a:r>
              <a:rPr lang="pt-BR" sz="1800" dirty="0"/>
              <a:t>) complexo </a:t>
            </a:r>
            <a:r>
              <a:rPr lang="pt-BR" sz="1800" dirty="0" err="1"/>
              <a:t>golgiense</a:t>
            </a:r>
            <a:r>
              <a:rPr lang="pt-BR" sz="1800" dirty="0"/>
              <a:t>.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c</a:t>
            </a:r>
            <a:r>
              <a:rPr lang="pt-BR" sz="1800" dirty="0"/>
              <a:t>) ribossomo.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d</a:t>
            </a:r>
            <a:r>
              <a:rPr lang="pt-BR" sz="1800" dirty="0"/>
              <a:t>) mitocôndria</a:t>
            </a:r>
            <a:r>
              <a:rPr lang="pt-BR" sz="1800" dirty="0" smtClean="0"/>
              <a:t>.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e</a:t>
            </a:r>
            <a:r>
              <a:rPr lang="pt-BR" sz="1800" dirty="0"/>
              <a:t>) </a:t>
            </a:r>
            <a:r>
              <a:rPr lang="pt-BR" sz="1800" dirty="0" err="1"/>
              <a:t>peroxissomo</a:t>
            </a:r>
            <a:endParaRPr lang="pt-BR" sz="1800" dirty="0"/>
          </a:p>
        </p:txBody>
      </p:sp>
      <p:sp>
        <p:nvSpPr>
          <p:cNvPr id="4" name="Retângulo 3"/>
          <p:cNvSpPr/>
          <p:nvPr/>
        </p:nvSpPr>
        <p:spPr>
          <a:xfrm>
            <a:off x="136478" y="2456272"/>
            <a:ext cx="1794680" cy="4074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99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129654" y="551394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700" dirty="0"/>
              <a:t>21) Embora Darwin e Wallace tenham sido pioneiros na defesa da teoria da seleção natural, Lamarck antecedeu a ambos na defesa da teoria evolutiva. A frase abaixo que descreve a evolução seguindo as “leis” propostas por Lamarck é a: </a:t>
            </a:r>
            <a:endParaRPr lang="pt-BR" sz="17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700" dirty="0" smtClean="0"/>
              <a:t>a) “</a:t>
            </a:r>
            <a:r>
              <a:rPr lang="pt-BR" sz="1700" dirty="0"/>
              <a:t>como o dente siso hoje é desnecessário observa-se já na população humana diversas pessoas que não possuem mais esse dente” </a:t>
            </a:r>
            <a:endParaRPr lang="pt-BR" sz="17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700" dirty="0" smtClean="0"/>
              <a:t>b</a:t>
            </a:r>
            <a:r>
              <a:rPr lang="pt-BR" sz="1700" dirty="0"/>
              <a:t>) “o uso excessivo de celular vem causando mutações e fazendo que as pessoas com o passar do tempo fiquem cada vez mais com problemas de coluna devido a manutenção da cabeça abaixada por muito tempo” </a:t>
            </a:r>
            <a:endParaRPr lang="pt-BR" sz="17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700" dirty="0" smtClean="0"/>
              <a:t>c</a:t>
            </a:r>
            <a:r>
              <a:rPr lang="pt-BR" sz="1700" dirty="0"/>
              <a:t>) “a pandemia de </a:t>
            </a:r>
            <a:r>
              <a:rPr lang="pt-BR" sz="1700" dirty="0" err="1"/>
              <a:t>coronavírus</a:t>
            </a:r>
            <a:r>
              <a:rPr lang="pt-BR" sz="1700" dirty="0"/>
              <a:t> selecionou indivíduos que não tinham </a:t>
            </a:r>
            <a:r>
              <a:rPr lang="pt-BR" sz="1700" dirty="0" err="1"/>
              <a:t>comorbidades</a:t>
            </a:r>
            <a:r>
              <a:rPr lang="pt-BR" sz="1700" dirty="0"/>
              <a:t>, que por isso apresentavam maior chance de sobrevivência do que pacientes com complicações médicas prévias” </a:t>
            </a:r>
            <a:endParaRPr lang="pt-BR" sz="17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700" dirty="0" smtClean="0"/>
              <a:t>d</a:t>
            </a:r>
            <a:r>
              <a:rPr lang="pt-BR" sz="1700" dirty="0"/>
              <a:t>) “as espécies existem no planeta da mesma forma sempre, extinções só eliminam espécies, não há processos que determinem a origem de novas espécies” </a:t>
            </a:r>
            <a:endParaRPr lang="pt-BR" sz="17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700" dirty="0" smtClean="0"/>
              <a:t>e</a:t>
            </a:r>
            <a:r>
              <a:rPr lang="pt-BR" sz="1700" dirty="0"/>
              <a:t>) “fatores como mutações e deriva gênica ocorrem principalmente em populações isoladas em ilhas como, por exemplo, os tentilhões de Galápagos”.</a:t>
            </a:r>
          </a:p>
        </p:txBody>
      </p:sp>
    </p:spTree>
    <p:extLst>
      <p:ext uri="{BB962C8B-B14F-4D97-AF65-F5344CB8AC3E}">
        <p14:creationId xmlns:p14="http://schemas.microsoft.com/office/powerpoint/2010/main" val="18732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C232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1487225"/>
            <a:ext cx="8520600" cy="174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0" dirty="0" smtClean="0"/>
              <a:t>PROVA 2024</a:t>
            </a:r>
            <a:endParaRPr sz="9000" dirty="0"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848725"/>
            <a:ext cx="8520600" cy="32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dirty="0"/>
              <a:t>// Biologia // </a:t>
            </a:r>
            <a:endParaRPr sz="1400" dirty="0"/>
          </a:p>
        </p:txBody>
      </p:sp>
      <p:pic>
        <p:nvPicPr>
          <p:cNvPr id="58" name="Google Shape;58;p13" descr="C:\Users\pedro.rocha\Desktop\991e5968-e6f9-40da-bf9d-7ba2fee1b55f.jfif"/>
          <p:cNvPicPr preferRelativeResize="0"/>
          <p:nvPr/>
        </p:nvPicPr>
        <p:blipFill rotWithShape="1">
          <a:blip r:embed="rId3">
            <a:alphaModFix/>
          </a:blip>
          <a:srcRect t="8928" b="45306"/>
          <a:stretch/>
        </p:blipFill>
        <p:spPr>
          <a:xfrm>
            <a:off x="0" y="-16775"/>
            <a:ext cx="6293326" cy="70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 descr="C:\Users\pedro.rocha\Desktop\991e5968-e6f9-40da-bf9d-7ba2fee1b55f.jfif"/>
          <p:cNvPicPr preferRelativeResize="0"/>
          <p:nvPr/>
        </p:nvPicPr>
        <p:blipFill rotWithShape="1">
          <a:blip r:embed="rId3">
            <a:alphaModFix/>
          </a:blip>
          <a:srcRect t="53410" r="73620"/>
          <a:stretch/>
        </p:blipFill>
        <p:spPr>
          <a:xfrm>
            <a:off x="7920375" y="152400"/>
            <a:ext cx="1223625" cy="560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5834725" y="-4101"/>
            <a:ext cx="2085650" cy="7299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61;p13">
            <a:extLst>
              <a:ext uri="{FF2B5EF4-FFF2-40B4-BE49-F238E27FC236}">
                <a16:creationId xmlns:a16="http://schemas.microsoft.com/office/drawing/2014/main" id="{61C91561-5D93-48FE-9142-285731CD0E34}"/>
              </a:ext>
            </a:extLst>
          </p:cNvPr>
          <p:cNvSpPr txBox="1"/>
          <p:nvPr/>
        </p:nvSpPr>
        <p:spPr>
          <a:xfrm>
            <a:off x="0" y="3388119"/>
            <a:ext cx="7626000" cy="123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100"/>
              </a:spcBef>
            </a:pPr>
            <a:r>
              <a:rPr lang="pt-BR" sz="1200" b="1" dirty="0">
                <a:latin typeface="Comfortaa"/>
                <a:ea typeface="Comfortaa"/>
                <a:cs typeface="Comfortaa"/>
                <a:sym typeface="Comfortaa"/>
              </a:rPr>
              <a:t>Professora: </a:t>
            </a:r>
            <a:r>
              <a:rPr lang="pt-BR" sz="1200" b="1" dirty="0" err="1">
                <a:latin typeface="Comfortaa"/>
                <a:ea typeface="Comfortaa"/>
                <a:cs typeface="Comfortaa"/>
                <a:sym typeface="Comfortaa"/>
              </a:rPr>
              <a:t>Izabela</a:t>
            </a:r>
            <a:r>
              <a:rPr lang="pt-BR" sz="1200" b="1" dirty="0">
                <a:latin typeface="Comfortaa"/>
                <a:ea typeface="Comfortaa"/>
                <a:cs typeface="Comfortaa"/>
                <a:sym typeface="Comfortaa"/>
              </a:rPr>
              <a:t> Cardoso</a:t>
            </a:r>
            <a:endParaRPr sz="1200" dirty="0">
              <a:latin typeface="Comfortaa"/>
              <a:ea typeface="Comfortaa"/>
              <a:cs typeface="Comfortaa"/>
              <a:sym typeface="Comfortaa"/>
            </a:endParaRPr>
          </a:p>
          <a:p>
            <a:pPr algn="r"/>
            <a:endParaRPr sz="1200" dirty="0">
              <a:latin typeface="Comfortaa"/>
              <a:ea typeface="Comfortaa"/>
              <a:cs typeface="Comfortaa"/>
              <a:sym typeface="Comfortaa"/>
            </a:endParaRPr>
          </a:p>
        </p:txBody>
      </p:sp>
    </p:spTree>
    <p:extLst>
      <p:ext uri="{BB962C8B-B14F-4D97-AF65-F5344CB8AC3E}">
        <p14:creationId xmlns:p14="http://schemas.microsoft.com/office/powerpoint/2010/main" val="275659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129654" y="551394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700" dirty="0"/>
              <a:t>21) Embora Darwin e Wallace tenham sido pioneiros na defesa da teoria da seleção natural, Lamarck antecedeu a ambos na defesa da teoria evolutiva. A frase abaixo que descreve a evolução seguindo as “leis” propostas por Lamarck é a: </a:t>
            </a:r>
            <a:endParaRPr lang="pt-BR" sz="17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700" dirty="0" smtClean="0"/>
              <a:t>a) “</a:t>
            </a:r>
            <a:r>
              <a:rPr lang="pt-BR" sz="1700" dirty="0"/>
              <a:t>como o dente siso hoje é desnecessário observa-se já na população humana diversas pessoas que não possuem mais esse dente” </a:t>
            </a:r>
            <a:endParaRPr lang="pt-BR" sz="17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700" dirty="0" smtClean="0"/>
              <a:t>b</a:t>
            </a:r>
            <a:r>
              <a:rPr lang="pt-BR" sz="1700" dirty="0"/>
              <a:t>) “o uso excessivo de celular vem causando mutações e fazendo que as pessoas com o passar do tempo fiquem cada vez mais com problemas de coluna devido a manutenção da cabeça abaixada por muito tempo” </a:t>
            </a:r>
            <a:endParaRPr lang="pt-BR" sz="17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700" dirty="0" smtClean="0"/>
              <a:t>c</a:t>
            </a:r>
            <a:r>
              <a:rPr lang="pt-BR" sz="1700" dirty="0"/>
              <a:t>) “a pandemia de </a:t>
            </a:r>
            <a:r>
              <a:rPr lang="pt-BR" sz="1700" dirty="0" err="1"/>
              <a:t>coronavírus</a:t>
            </a:r>
            <a:r>
              <a:rPr lang="pt-BR" sz="1700" dirty="0"/>
              <a:t> selecionou indivíduos que não tinham </a:t>
            </a:r>
            <a:r>
              <a:rPr lang="pt-BR" sz="1700" dirty="0" err="1"/>
              <a:t>comorbidades</a:t>
            </a:r>
            <a:r>
              <a:rPr lang="pt-BR" sz="1700" dirty="0"/>
              <a:t>, que por isso apresentavam maior chance de sobrevivência do que pacientes com complicações médicas prévias” </a:t>
            </a:r>
            <a:endParaRPr lang="pt-BR" sz="17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700" dirty="0" smtClean="0"/>
              <a:t>d</a:t>
            </a:r>
            <a:r>
              <a:rPr lang="pt-BR" sz="1700" dirty="0"/>
              <a:t>) “as espécies existem no planeta da mesma forma sempre, extinções só eliminam espécies, não há processos que determinem a origem de novas espécies” </a:t>
            </a:r>
            <a:endParaRPr lang="pt-BR" sz="17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700" dirty="0" smtClean="0"/>
              <a:t>e</a:t>
            </a:r>
            <a:r>
              <a:rPr lang="pt-BR" sz="1700" dirty="0"/>
              <a:t>) “fatores como mutações e deriva gênica ocorrem principalmente em populações isoladas em ilhas como, por exemplo, os tentilhões de Galápagos”.</a:t>
            </a:r>
          </a:p>
        </p:txBody>
      </p:sp>
      <p:sp>
        <p:nvSpPr>
          <p:cNvPr id="4" name="Retângulo 3"/>
          <p:cNvSpPr/>
          <p:nvPr/>
        </p:nvSpPr>
        <p:spPr>
          <a:xfrm>
            <a:off x="129654" y="1408250"/>
            <a:ext cx="8334442" cy="4074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2989634" y="-118485"/>
            <a:ext cx="4747098" cy="778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Lei do uso e desuso </a:t>
            </a:r>
          </a:p>
          <a:p>
            <a:pPr algn="ctr"/>
            <a:r>
              <a:rPr lang="pt-BR" dirty="0" smtClean="0"/>
              <a:t>Herança dos caracteres adquiridos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100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129654" y="551394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24) Os cnidários presentes nos corais, bem como os </a:t>
            </a:r>
            <a:r>
              <a:rPr lang="pt-BR" sz="1800" dirty="0" err="1"/>
              <a:t>ctenóforos</a:t>
            </a:r>
            <a:r>
              <a:rPr lang="pt-BR" sz="1800" dirty="0"/>
              <a:t>, são os primeiros animais a apresentarem a diferenciação de folhetos germinativos em seu desenvolvimento embrionário. Essa diferenciação permite que esses grupos apresentem: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a) tubo </a:t>
            </a:r>
            <a:r>
              <a:rPr lang="pt-BR" sz="1800" dirty="0"/>
              <a:t>digestivo.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b</a:t>
            </a:r>
            <a:r>
              <a:rPr lang="pt-BR" sz="1800" dirty="0"/>
              <a:t>) tecidos conjuntivos.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c</a:t>
            </a:r>
            <a:r>
              <a:rPr lang="pt-BR" sz="1800" dirty="0"/>
              <a:t>) respiração branquial.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d</a:t>
            </a:r>
            <a:r>
              <a:rPr lang="pt-BR" sz="1800" dirty="0"/>
              <a:t>) sistema nervoso ganglionar.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e</a:t>
            </a:r>
            <a:r>
              <a:rPr lang="pt-BR" sz="1800" dirty="0"/>
              <a:t>) sistema excretor.</a:t>
            </a: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324230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129654" y="551394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24) Os cnidários presentes nos corais, bem como os </a:t>
            </a:r>
            <a:r>
              <a:rPr lang="pt-BR" sz="1800" dirty="0" err="1"/>
              <a:t>ctenóforos</a:t>
            </a:r>
            <a:r>
              <a:rPr lang="pt-BR" sz="1800" dirty="0"/>
              <a:t>, são os primeiros animais a apresentarem a diferenciação de folhetos germinativos em seu desenvolvimento embrionário. Essa diferenciação permite que esses grupos apresentem: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a) tubo </a:t>
            </a:r>
            <a:r>
              <a:rPr lang="pt-BR" sz="1800" dirty="0"/>
              <a:t>digestivo.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b</a:t>
            </a:r>
            <a:r>
              <a:rPr lang="pt-BR" sz="1800" dirty="0"/>
              <a:t>) tecidos conjuntivos.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c</a:t>
            </a:r>
            <a:r>
              <a:rPr lang="pt-BR" sz="1800" dirty="0"/>
              <a:t>) respiração branquial.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d</a:t>
            </a:r>
            <a:r>
              <a:rPr lang="pt-BR" sz="1800" dirty="0"/>
              <a:t>) sistema nervoso ganglionar. </a:t>
            </a:r>
            <a:r>
              <a:rPr lang="pt-BR" sz="1800" dirty="0" smtClean="0">
                <a:sym typeface="Wingdings" panose="05000000000000000000" pitchFamily="2" charset="2"/>
              </a:rPr>
              <a:t> Platelmintos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e</a:t>
            </a:r>
            <a:r>
              <a:rPr lang="pt-BR" sz="1800" dirty="0"/>
              <a:t>) sistema excretor.</a:t>
            </a:r>
            <a:endParaRPr lang="pt-BR" sz="1700" dirty="0"/>
          </a:p>
        </p:txBody>
      </p:sp>
      <p:sp>
        <p:nvSpPr>
          <p:cNvPr id="4" name="Retângulo 3"/>
          <p:cNvSpPr/>
          <p:nvPr/>
        </p:nvSpPr>
        <p:spPr>
          <a:xfrm>
            <a:off x="61415" y="1408250"/>
            <a:ext cx="1794680" cy="4074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2814536" y="1408250"/>
            <a:ext cx="5779214" cy="1133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Sistema digestório incompleto </a:t>
            </a:r>
            <a:r>
              <a:rPr lang="pt-BR" dirty="0" smtClean="0">
                <a:sym typeface="Wingdings" panose="05000000000000000000" pitchFamily="2" charset="2"/>
              </a:rPr>
              <a:t> BOCA</a:t>
            </a:r>
          </a:p>
          <a:p>
            <a:pPr algn="ctr"/>
            <a:r>
              <a:rPr lang="pt-BR" dirty="0" smtClean="0">
                <a:sym typeface="Wingdings" panose="05000000000000000000" pitchFamily="2" charset="2"/>
              </a:rPr>
              <a:t>Digestão inicialmente extra e é finalizada </a:t>
            </a:r>
            <a:r>
              <a:rPr lang="pt-BR" dirty="0" err="1" smtClean="0">
                <a:sym typeface="Wingdings" panose="05000000000000000000" pitchFamily="2" charset="2"/>
              </a:rPr>
              <a:t>intra</a:t>
            </a:r>
            <a:endParaRPr lang="pt-BR" dirty="0" smtClean="0">
              <a:sym typeface="Wingdings" panose="05000000000000000000" pitchFamily="2" charset="2"/>
            </a:endParaRPr>
          </a:p>
          <a:p>
            <a:pPr algn="ctr"/>
            <a:r>
              <a:rPr lang="pt-BR" dirty="0" smtClean="0">
                <a:sym typeface="Wingdings" panose="05000000000000000000" pitchFamily="2" charset="2"/>
              </a:rPr>
              <a:t>Sistema nervoso difuso </a:t>
            </a:r>
          </a:p>
          <a:p>
            <a:pPr algn="ctr"/>
            <a:r>
              <a:rPr lang="pt-BR" dirty="0" err="1" smtClean="0">
                <a:sym typeface="Wingdings" panose="05000000000000000000" pitchFamily="2" charset="2"/>
              </a:rPr>
              <a:t>Protostomados</a:t>
            </a:r>
            <a:r>
              <a:rPr lang="pt-BR" dirty="0" smtClean="0">
                <a:sym typeface="Wingdings" panose="05000000000000000000" pitchFamily="2" charset="2"/>
              </a:rPr>
              <a:t>  BOCA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981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129654" y="551394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27) Deixar a carne de molho é uma etapa importante para evitar o excesso de sal. A perda de sal da carne para a água ocorre através do seguinte mecanismo de transporte em membrana: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a) osmose</a:t>
            </a:r>
            <a:r>
              <a:rPr lang="pt-BR" sz="1800" dirty="0"/>
              <a:t>. </a:t>
            </a:r>
            <a:r>
              <a:rPr lang="pt-BR" sz="1800" dirty="0" smtClean="0">
                <a:sym typeface="Wingdings" panose="05000000000000000000" pitchFamily="2" charset="2"/>
              </a:rPr>
              <a:t> Transporte de água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b</a:t>
            </a:r>
            <a:r>
              <a:rPr lang="pt-BR" sz="1800" dirty="0"/>
              <a:t>) difusão simples. </a:t>
            </a:r>
            <a:r>
              <a:rPr lang="pt-BR" sz="1800" dirty="0" smtClean="0">
                <a:sym typeface="Wingdings" panose="05000000000000000000" pitchFamily="2" charset="2"/>
              </a:rPr>
              <a:t> transporte direto pela membrana (+-)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c</a:t>
            </a:r>
            <a:r>
              <a:rPr lang="pt-BR" sz="1800" dirty="0"/>
              <a:t>) difusão facilitada. </a:t>
            </a:r>
            <a:r>
              <a:rPr lang="pt-BR" sz="1800" dirty="0" smtClean="0">
                <a:sym typeface="Wingdings" panose="05000000000000000000" pitchFamily="2" charset="2"/>
              </a:rPr>
              <a:t> transporte por meio de proteínas (+  -)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d</a:t>
            </a:r>
            <a:r>
              <a:rPr lang="pt-BR" sz="1800" dirty="0"/>
              <a:t>) transporte ativo. </a:t>
            </a:r>
            <a:r>
              <a:rPr lang="pt-BR" sz="1800" dirty="0" smtClean="0">
                <a:sym typeface="Wingdings" panose="05000000000000000000" pitchFamily="2" charset="2"/>
              </a:rPr>
              <a:t> meio menos concentrada  mais concentrada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e</a:t>
            </a:r>
            <a:r>
              <a:rPr lang="pt-BR" sz="1800" dirty="0"/>
              <a:t>) </a:t>
            </a:r>
            <a:r>
              <a:rPr lang="pt-BR" sz="1800" dirty="0" err="1"/>
              <a:t>exocitose</a:t>
            </a:r>
            <a:r>
              <a:rPr lang="pt-BR" sz="1800" dirty="0" smtClean="0"/>
              <a:t>. </a:t>
            </a:r>
            <a:r>
              <a:rPr lang="pt-BR" sz="1800" dirty="0" smtClean="0">
                <a:sym typeface="Wingdings" panose="05000000000000000000" pitchFamily="2" charset="2"/>
              </a:rPr>
              <a:t> eliminação de substâncias por modificação da membrana </a:t>
            </a: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56393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129654" y="551394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27) Deixar a carne de molho é uma etapa importante para evitar o excesso de sal. A perda de sal da carne para a água ocorre através do seguinte mecanismo de transporte em membrana: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a) osmose</a:t>
            </a:r>
            <a:r>
              <a:rPr lang="pt-BR" sz="1800" dirty="0"/>
              <a:t>.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b</a:t>
            </a:r>
            <a:r>
              <a:rPr lang="pt-BR" sz="1800" dirty="0"/>
              <a:t>) difusão simples. </a:t>
            </a:r>
            <a:r>
              <a:rPr lang="pt-BR" sz="1800" dirty="0" smtClean="0">
                <a:sym typeface="Wingdings" panose="05000000000000000000" pitchFamily="2" charset="2"/>
              </a:rPr>
              <a:t> Meio mais concentrado  meio menos concentrada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c</a:t>
            </a:r>
            <a:r>
              <a:rPr lang="pt-BR" sz="1800" dirty="0"/>
              <a:t>) difusão facilitada.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d</a:t>
            </a:r>
            <a:r>
              <a:rPr lang="pt-BR" sz="1800" dirty="0"/>
              <a:t>) transporte ativo.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e</a:t>
            </a:r>
            <a:r>
              <a:rPr lang="pt-BR" sz="1800" dirty="0"/>
              <a:t>) </a:t>
            </a:r>
            <a:r>
              <a:rPr lang="pt-BR" sz="1800" dirty="0" err="1"/>
              <a:t>exocitose</a:t>
            </a:r>
            <a:r>
              <a:rPr lang="pt-BR" sz="1800" dirty="0"/>
              <a:t>.</a:t>
            </a:r>
            <a:endParaRPr lang="pt-BR" sz="1700" dirty="0"/>
          </a:p>
        </p:txBody>
      </p:sp>
      <p:sp>
        <p:nvSpPr>
          <p:cNvPr id="4" name="Retângulo 3"/>
          <p:cNvSpPr/>
          <p:nvPr/>
        </p:nvSpPr>
        <p:spPr>
          <a:xfrm>
            <a:off x="54591" y="1933689"/>
            <a:ext cx="1794680" cy="9596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927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0" y="1015418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2) A eficiência das vacinas pode ser testada através da </a:t>
            </a:r>
            <a:r>
              <a:rPr lang="pt-BR" sz="1800" dirty="0" smtClean="0"/>
              <a:t>aferição de</a:t>
            </a:r>
            <a:r>
              <a:rPr lang="pt-BR" sz="1800" dirty="0"/>
              <a:t>: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a) quantidade de anticorpos recebidos por indivíduos </a:t>
            </a:r>
            <a:r>
              <a:rPr lang="pt-BR" sz="1800" dirty="0" smtClean="0"/>
              <a:t>vacinados e </a:t>
            </a:r>
            <a:r>
              <a:rPr lang="pt-BR" sz="1800" dirty="0"/>
              <a:t>não vacinados.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b) comparação da produção de imunoglobulinas específicas </a:t>
            </a:r>
            <a:r>
              <a:rPr lang="pt-BR" sz="1800" dirty="0" smtClean="0"/>
              <a:t>ao patógeno </a:t>
            </a:r>
            <a:r>
              <a:rPr lang="pt-BR" sz="1800" dirty="0"/>
              <a:t>e formação de células de memória entre pessoas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imunizadas e não imunizadas.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c) facilidade de armazenamento e distribuição.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d) número de doses necessárias para verificação de </a:t>
            </a:r>
            <a:r>
              <a:rPr lang="pt-BR" sz="1800" dirty="0" smtClean="0"/>
              <a:t>antígenos virais </a:t>
            </a:r>
            <a:r>
              <a:rPr lang="pt-BR" sz="1800" dirty="0"/>
              <a:t>no organismo vacinado.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e) quantidade de vírus atenuados presentes em cada </a:t>
            </a:r>
            <a:r>
              <a:rPr lang="pt-BR" sz="1800" dirty="0" smtClean="0"/>
              <a:t>dose vacinal</a:t>
            </a:r>
            <a:r>
              <a:rPr lang="pt-BR" sz="1800" dirty="0"/>
              <a:t>.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1977957" y="1893651"/>
            <a:ext cx="648511" cy="648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20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0" y="1015418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Vacina: agente etiológico / antígeno morto ou atenuado. 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Objetivo: estimular a produção de anticorpos pelas células de defesa </a:t>
            </a:r>
            <a:r>
              <a:rPr lang="pt-BR" sz="1800" dirty="0" smtClean="0">
                <a:sym typeface="Wingdings" panose="05000000000000000000" pitchFamily="2" charset="2"/>
              </a:rPr>
              <a:t> linfócitos B (células sanguíneas)   </a:t>
            </a:r>
            <a:r>
              <a:rPr lang="pt-BR" sz="1800" dirty="0" err="1" smtClean="0">
                <a:sym typeface="Wingdings" panose="05000000000000000000" pitchFamily="2" charset="2"/>
              </a:rPr>
              <a:t>Plasmócito</a:t>
            </a:r>
            <a:r>
              <a:rPr lang="pt-BR" sz="1800" dirty="0" smtClean="0">
                <a:sym typeface="Wingdings" panose="05000000000000000000" pitchFamily="2" charset="2"/>
              </a:rPr>
              <a:t> (anticorpos / imunoglobulinas) 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>
                <a:sym typeface="Wingdings" panose="05000000000000000000" pitchFamily="2" charset="2"/>
              </a:rPr>
              <a:t>Imunização ativa  geração de memória imunológica </a:t>
            </a:r>
            <a:endParaRPr lang="pt-BR" sz="1800" dirty="0"/>
          </a:p>
        </p:txBody>
      </p:sp>
      <p:sp>
        <p:nvSpPr>
          <p:cNvPr id="2" name="Retângulo 1"/>
          <p:cNvSpPr/>
          <p:nvPr/>
        </p:nvSpPr>
        <p:spPr>
          <a:xfrm>
            <a:off x="136187" y="2853447"/>
            <a:ext cx="8586281" cy="1206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/>
              <a:t>Soro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 Anticorpos prontos 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 Sem memória imunológica 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 Soro antiofídico </a:t>
            </a:r>
          </a:p>
          <a:p>
            <a:r>
              <a:rPr lang="pt-BR" dirty="0" smtClean="0">
                <a:sym typeface="Wingdings" panose="05000000000000000000" pitchFamily="2" charset="2"/>
              </a:rPr>
              <a:t> Imunização passiva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903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0" y="1015418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2) A eficiência das vacinas pode ser testada através da </a:t>
            </a:r>
            <a:r>
              <a:rPr lang="pt-BR" sz="1800" dirty="0" smtClean="0"/>
              <a:t>aferição de</a:t>
            </a:r>
            <a:r>
              <a:rPr lang="pt-BR" sz="1800" dirty="0"/>
              <a:t>: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a) quantidade de anticorpos recebidos por indivíduos </a:t>
            </a:r>
            <a:r>
              <a:rPr lang="pt-BR" sz="1800" dirty="0" smtClean="0"/>
              <a:t>vacinados e </a:t>
            </a:r>
            <a:r>
              <a:rPr lang="pt-BR" sz="1800" dirty="0"/>
              <a:t>não vacinados.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b) comparação da produção de imunoglobulinas específicas </a:t>
            </a:r>
            <a:r>
              <a:rPr lang="pt-BR" sz="1800" dirty="0" smtClean="0"/>
              <a:t>ao patógeno </a:t>
            </a:r>
            <a:r>
              <a:rPr lang="pt-BR" sz="1800" dirty="0"/>
              <a:t>e formação de células de memória entre pessoas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imunizadas e não imunizadas.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c) facilidade de armazenamento e distribuição.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d) número de doses necessárias para verificação de </a:t>
            </a:r>
            <a:r>
              <a:rPr lang="pt-BR" sz="1800" dirty="0" smtClean="0"/>
              <a:t>antígenos virais </a:t>
            </a:r>
            <a:r>
              <a:rPr lang="pt-BR" sz="1800" dirty="0"/>
              <a:t>no organismo vacinado.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e) quantidade de vírus atenuados presentes em cada </a:t>
            </a:r>
            <a:r>
              <a:rPr lang="pt-BR" sz="1800" dirty="0" smtClean="0"/>
              <a:t>dose vacinal</a:t>
            </a:r>
            <a:r>
              <a:rPr lang="pt-BR" sz="1800" dirty="0"/>
              <a:t>.</a:t>
            </a:r>
          </a:p>
        </p:txBody>
      </p:sp>
      <p:sp>
        <p:nvSpPr>
          <p:cNvPr id="2" name="Retângulo 1"/>
          <p:cNvSpPr/>
          <p:nvPr/>
        </p:nvSpPr>
        <p:spPr>
          <a:xfrm>
            <a:off x="47767" y="2176818"/>
            <a:ext cx="8980227" cy="7710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626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0" y="565041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6) Os </a:t>
            </a:r>
            <a:r>
              <a:rPr lang="pt-BR" sz="1800" dirty="0" err="1"/>
              <a:t>lebistes</a:t>
            </a:r>
            <a:r>
              <a:rPr lang="pt-BR" sz="1800" dirty="0"/>
              <a:t> (</a:t>
            </a:r>
            <a:r>
              <a:rPr lang="pt-BR" sz="1800" dirty="0" err="1"/>
              <a:t>Poecilia</a:t>
            </a:r>
            <a:r>
              <a:rPr lang="pt-BR" sz="1800" dirty="0"/>
              <a:t> </a:t>
            </a:r>
            <a:r>
              <a:rPr lang="pt-BR" sz="1800" dirty="0" err="1"/>
              <a:t>reticulata</a:t>
            </a:r>
            <a:r>
              <a:rPr lang="pt-BR" sz="1800" dirty="0"/>
              <a:t>), peixes predadores de larvas de mosquitos, conhecidos popularmente como barrigudinho ou </a:t>
            </a:r>
            <a:r>
              <a:rPr lang="pt-BR" sz="1800" dirty="0" err="1"/>
              <a:t>guppy</a:t>
            </a:r>
            <a:r>
              <a:rPr lang="pt-BR" sz="1800" dirty="0"/>
              <a:t> tiveram sua eficácia comprovada no controle biológico do Aedes aegypti. Os estudos evidenciaram que as larvas foram utilizadas como fonte de alimento de alta qualidade para os peixes</a:t>
            </a:r>
            <a:r>
              <a:rPr lang="pt-BR" sz="1800" dirty="0" smtClean="0"/>
              <a:t>.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/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 smtClean="0"/>
          </a:p>
        </p:txBody>
      </p:sp>
      <p:sp>
        <p:nvSpPr>
          <p:cNvPr id="6" name="Google Shape;88;p16"/>
          <p:cNvSpPr txBox="1">
            <a:spLocks/>
          </p:cNvSpPr>
          <p:nvPr/>
        </p:nvSpPr>
        <p:spPr>
          <a:xfrm>
            <a:off x="3331241" y="1684726"/>
            <a:ext cx="5812759" cy="3458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600" dirty="0"/>
              <a:t>A descoberta permitiu a diminuição do uso de </a:t>
            </a:r>
            <a:r>
              <a:rPr lang="pt-BR" sz="1600" dirty="0" err="1"/>
              <a:t>larvicida</a:t>
            </a:r>
            <a:r>
              <a:rPr lang="pt-BR" sz="1600" dirty="0"/>
              <a:t> a partir da introdução do peixe em locais onde os </a:t>
            </a:r>
            <a:r>
              <a:rPr lang="pt-BR" sz="1600" dirty="0" err="1"/>
              <a:t>larvicidas</a:t>
            </a:r>
            <a:r>
              <a:rPr lang="pt-BR" sz="1600" dirty="0"/>
              <a:t> não eram eficazes ou onde havia registro de alta incidência do mosquito. Fonte: https://www.canalrural.com.br/aves-e-suinos/peixes/peixebarrigudinho-e-aliado-contra-dengue-zika-e-chikungunya </a:t>
            </a:r>
            <a:r>
              <a:rPr lang="pt-BR" sz="1600" dirty="0" smtClean="0"/>
              <a:t>O </a:t>
            </a:r>
            <a:r>
              <a:rPr lang="pt-BR" sz="1600" dirty="0"/>
              <a:t>uso de peixes no combate às larvas do mosquito A. aegypti caracteriza um exemplo de</a:t>
            </a:r>
            <a:r>
              <a:rPr lang="pt-BR" sz="1600" dirty="0" smtClean="0"/>
              <a:t>:</a:t>
            </a:r>
          </a:p>
        </p:txBody>
      </p:sp>
      <p:sp>
        <p:nvSpPr>
          <p:cNvPr id="8" name="Google Shape;88;p16"/>
          <p:cNvSpPr txBox="1">
            <a:spLocks/>
          </p:cNvSpPr>
          <p:nvPr/>
        </p:nvSpPr>
        <p:spPr>
          <a:xfrm>
            <a:off x="3473355" y="3197600"/>
            <a:ext cx="5368190" cy="856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2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spcAft>
                <a:spcPts val="1600"/>
              </a:spcAft>
            </a:pPr>
            <a:r>
              <a:rPr lang="pt-BR" sz="1800" dirty="0"/>
              <a:t>a) </a:t>
            </a:r>
            <a:r>
              <a:rPr lang="pt-BR" sz="1800" dirty="0" err="1"/>
              <a:t>biomagnificação</a:t>
            </a:r>
            <a:r>
              <a:rPr lang="pt-BR" sz="1800" dirty="0"/>
              <a:t>. </a:t>
            </a:r>
          </a:p>
          <a:p>
            <a:pPr>
              <a:spcAft>
                <a:spcPts val="1600"/>
              </a:spcAft>
            </a:pPr>
            <a:r>
              <a:rPr lang="pt-BR" sz="1800" dirty="0"/>
              <a:t>b) eutrofização. </a:t>
            </a:r>
          </a:p>
          <a:p>
            <a:pPr>
              <a:spcAft>
                <a:spcPts val="1600"/>
              </a:spcAft>
            </a:pPr>
            <a:r>
              <a:rPr lang="pt-BR" sz="1800" dirty="0"/>
              <a:t>c) adubação verde. </a:t>
            </a:r>
          </a:p>
          <a:p>
            <a:pPr>
              <a:spcAft>
                <a:spcPts val="1600"/>
              </a:spcAft>
            </a:pPr>
            <a:r>
              <a:rPr lang="pt-BR" sz="1800" dirty="0"/>
              <a:t>d) controle químico. </a:t>
            </a:r>
          </a:p>
          <a:p>
            <a:pPr>
              <a:spcAft>
                <a:spcPts val="1600"/>
              </a:spcAft>
            </a:pPr>
            <a:r>
              <a:rPr lang="pt-BR" sz="1800" dirty="0"/>
              <a:t>e) controle biológico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/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708" y="2361291"/>
            <a:ext cx="3154533" cy="188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97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0" y="565041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6) Os </a:t>
            </a:r>
            <a:r>
              <a:rPr lang="pt-BR" sz="1800" dirty="0" err="1"/>
              <a:t>lebistes</a:t>
            </a:r>
            <a:r>
              <a:rPr lang="pt-BR" sz="1800" dirty="0"/>
              <a:t> (</a:t>
            </a:r>
            <a:r>
              <a:rPr lang="pt-BR" sz="1800" dirty="0" err="1"/>
              <a:t>Poecilia</a:t>
            </a:r>
            <a:r>
              <a:rPr lang="pt-BR" sz="1800" dirty="0"/>
              <a:t> </a:t>
            </a:r>
            <a:r>
              <a:rPr lang="pt-BR" sz="1800" dirty="0" err="1"/>
              <a:t>reticulata</a:t>
            </a:r>
            <a:r>
              <a:rPr lang="pt-BR" sz="1800" dirty="0"/>
              <a:t>), peixes predadores de larvas de mosquitos, conhecidos popularmente como barrigudinho ou </a:t>
            </a:r>
            <a:r>
              <a:rPr lang="pt-BR" sz="1800" dirty="0" err="1"/>
              <a:t>guppy</a:t>
            </a:r>
            <a:r>
              <a:rPr lang="pt-BR" sz="1800" dirty="0"/>
              <a:t> tiveram sua eficácia comprovada no controle biológico do Aedes aegypti. Os estudos evidenciaram que as larvas foram utilizadas como fonte de alimento de alta qualidade para os peixes</a:t>
            </a:r>
            <a:r>
              <a:rPr lang="pt-BR" sz="1800" dirty="0" smtClean="0"/>
              <a:t>.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/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 smtClean="0"/>
          </a:p>
        </p:txBody>
      </p:sp>
      <p:sp>
        <p:nvSpPr>
          <p:cNvPr id="6" name="Google Shape;88;p16"/>
          <p:cNvSpPr txBox="1">
            <a:spLocks/>
          </p:cNvSpPr>
          <p:nvPr/>
        </p:nvSpPr>
        <p:spPr>
          <a:xfrm>
            <a:off x="3331241" y="1684726"/>
            <a:ext cx="5812759" cy="3458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600" dirty="0"/>
              <a:t>A descoberta permitiu a diminuição do uso de </a:t>
            </a:r>
            <a:r>
              <a:rPr lang="pt-BR" sz="1600" dirty="0" err="1"/>
              <a:t>larvicida</a:t>
            </a:r>
            <a:r>
              <a:rPr lang="pt-BR" sz="1600" dirty="0"/>
              <a:t> a partir da introdução do peixe em locais onde os </a:t>
            </a:r>
            <a:r>
              <a:rPr lang="pt-BR" sz="1600" dirty="0" err="1"/>
              <a:t>larvicidas</a:t>
            </a:r>
            <a:r>
              <a:rPr lang="pt-BR" sz="1600" dirty="0"/>
              <a:t> não eram eficazes ou onde havia registro de alta incidência do mosquito. Fonte: https://www.canalrural.com.br/aves-e-suinos/peixes/peixebarrigudinho-e-aliado-contra-dengue-zika-e-chikungunya O uso de peixes no combate às larvas do mosquito A. aegypti caracteriza um exemplo de</a:t>
            </a:r>
            <a:r>
              <a:rPr lang="pt-BR" sz="1600" dirty="0" smtClean="0"/>
              <a:t>:</a:t>
            </a:r>
          </a:p>
        </p:txBody>
      </p:sp>
      <p:sp>
        <p:nvSpPr>
          <p:cNvPr id="8" name="Google Shape;88;p16"/>
          <p:cNvSpPr txBox="1">
            <a:spLocks/>
          </p:cNvSpPr>
          <p:nvPr/>
        </p:nvSpPr>
        <p:spPr>
          <a:xfrm>
            <a:off x="3473355" y="3197600"/>
            <a:ext cx="5368190" cy="856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2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spcAft>
                <a:spcPts val="1600"/>
              </a:spcAft>
            </a:pPr>
            <a:r>
              <a:rPr lang="pt-BR" sz="1800" dirty="0"/>
              <a:t>a) </a:t>
            </a:r>
            <a:r>
              <a:rPr lang="pt-BR" sz="1800" dirty="0" err="1"/>
              <a:t>biomagnificação</a:t>
            </a:r>
            <a:r>
              <a:rPr lang="pt-BR" sz="1800" dirty="0"/>
              <a:t>. </a:t>
            </a:r>
          </a:p>
          <a:p>
            <a:pPr>
              <a:spcAft>
                <a:spcPts val="1600"/>
              </a:spcAft>
            </a:pPr>
            <a:r>
              <a:rPr lang="pt-BR" sz="1800" dirty="0"/>
              <a:t>b) eutrofização. </a:t>
            </a:r>
          </a:p>
          <a:p>
            <a:pPr>
              <a:spcAft>
                <a:spcPts val="1600"/>
              </a:spcAft>
            </a:pPr>
            <a:r>
              <a:rPr lang="pt-BR" sz="1800" dirty="0"/>
              <a:t>c) adubação verde. </a:t>
            </a:r>
          </a:p>
          <a:p>
            <a:pPr>
              <a:spcAft>
                <a:spcPts val="1600"/>
              </a:spcAft>
            </a:pPr>
            <a:r>
              <a:rPr lang="pt-BR" sz="1800" dirty="0"/>
              <a:t>d) controle químico. </a:t>
            </a:r>
          </a:p>
          <a:p>
            <a:pPr>
              <a:spcAft>
                <a:spcPts val="1600"/>
              </a:spcAft>
            </a:pPr>
            <a:r>
              <a:rPr lang="pt-BR" sz="1800" dirty="0"/>
              <a:t>e) controle biológico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/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708" y="2361291"/>
            <a:ext cx="3154533" cy="1883419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6086901" y="3079531"/>
            <a:ext cx="1630907" cy="6691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226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0" y="565041"/>
            <a:ext cx="8334442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err="1" smtClean="0"/>
              <a:t>Biomagnificação</a:t>
            </a:r>
            <a:r>
              <a:rPr lang="pt-BR" sz="1800" dirty="0" smtClean="0"/>
              <a:t> ou magnificação trófica </a:t>
            </a:r>
            <a:r>
              <a:rPr lang="pt-BR" sz="1800" dirty="0" smtClean="0">
                <a:sym typeface="Wingdings" panose="05000000000000000000" pitchFamily="2" charset="2"/>
              </a:rPr>
              <a:t> acumulo de uma substância não biodegradável ao longo da cadeia alimentar (mercúrio e DDT)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>
                <a:sym typeface="Wingdings" panose="05000000000000000000" pitchFamily="2" charset="2"/>
              </a:rPr>
              <a:t>Alga  peixe pequeno  peixe médio  peixe grande 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>
              <a:sym typeface="Wingdings" panose="05000000000000000000" pitchFamily="2" charset="2"/>
            </a:endParaRPr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 smtClean="0">
              <a:sym typeface="Wingdings" panose="05000000000000000000" pitchFamily="2" charset="2"/>
            </a:endParaRP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>
                <a:sym typeface="Wingdings" panose="05000000000000000000" pitchFamily="2" charset="2"/>
              </a:rPr>
              <a:t>Eutrofização  acumulo de Matéria orgânica em um ambiente aquático  aumento sais mineiras (fosfatos e nitratos)  aumento das algas do espelho d’água  redução da luz  redução da fotossíntese  redução na liberação de O2  morte de organismos por falta de O2  aumento de decompositores (aeróbicos)  queda muito acentuada na disponibilidade de O2  aumento de morte  aumento dos decompositores Anaeróbios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/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 smtClean="0"/>
          </a:p>
        </p:txBody>
      </p:sp>
      <p:sp>
        <p:nvSpPr>
          <p:cNvPr id="2" name="Cruz 1"/>
          <p:cNvSpPr/>
          <p:nvPr/>
        </p:nvSpPr>
        <p:spPr>
          <a:xfrm>
            <a:off x="136187" y="1776920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ruz 9"/>
          <p:cNvSpPr/>
          <p:nvPr/>
        </p:nvSpPr>
        <p:spPr>
          <a:xfrm>
            <a:off x="976008" y="1776920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ruz 10"/>
          <p:cNvSpPr/>
          <p:nvPr/>
        </p:nvSpPr>
        <p:spPr>
          <a:xfrm>
            <a:off x="976007" y="1999895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ruz 11"/>
          <p:cNvSpPr/>
          <p:nvPr/>
        </p:nvSpPr>
        <p:spPr>
          <a:xfrm>
            <a:off x="976007" y="2229354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ruz 12"/>
          <p:cNvSpPr/>
          <p:nvPr/>
        </p:nvSpPr>
        <p:spPr>
          <a:xfrm>
            <a:off x="1880680" y="1804862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ruz 13"/>
          <p:cNvSpPr/>
          <p:nvPr/>
        </p:nvSpPr>
        <p:spPr>
          <a:xfrm>
            <a:off x="1880679" y="2027837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ruz 14"/>
          <p:cNvSpPr/>
          <p:nvPr/>
        </p:nvSpPr>
        <p:spPr>
          <a:xfrm>
            <a:off x="1880679" y="2257296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ruz 15"/>
          <p:cNvSpPr/>
          <p:nvPr/>
        </p:nvSpPr>
        <p:spPr>
          <a:xfrm>
            <a:off x="2285458" y="1804862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ruz 16"/>
          <p:cNvSpPr/>
          <p:nvPr/>
        </p:nvSpPr>
        <p:spPr>
          <a:xfrm>
            <a:off x="2285457" y="2027837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ruz 17"/>
          <p:cNvSpPr/>
          <p:nvPr/>
        </p:nvSpPr>
        <p:spPr>
          <a:xfrm>
            <a:off x="2285457" y="2257296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ruz 18"/>
          <p:cNvSpPr/>
          <p:nvPr/>
        </p:nvSpPr>
        <p:spPr>
          <a:xfrm>
            <a:off x="2922079" y="1776920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Cruz 19"/>
          <p:cNvSpPr/>
          <p:nvPr/>
        </p:nvSpPr>
        <p:spPr>
          <a:xfrm>
            <a:off x="2922078" y="1999895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ruz 20"/>
          <p:cNvSpPr/>
          <p:nvPr/>
        </p:nvSpPr>
        <p:spPr>
          <a:xfrm>
            <a:off x="2922078" y="2229354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ruz 21"/>
          <p:cNvSpPr/>
          <p:nvPr/>
        </p:nvSpPr>
        <p:spPr>
          <a:xfrm>
            <a:off x="3326857" y="1776920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ruz 22"/>
          <p:cNvSpPr/>
          <p:nvPr/>
        </p:nvSpPr>
        <p:spPr>
          <a:xfrm>
            <a:off x="3326856" y="1999895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Cruz 23"/>
          <p:cNvSpPr/>
          <p:nvPr/>
        </p:nvSpPr>
        <p:spPr>
          <a:xfrm>
            <a:off x="3326856" y="2229354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ruz 24"/>
          <p:cNvSpPr/>
          <p:nvPr/>
        </p:nvSpPr>
        <p:spPr>
          <a:xfrm>
            <a:off x="3584638" y="1776920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ruz 25"/>
          <p:cNvSpPr/>
          <p:nvPr/>
        </p:nvSpPr>
        <p:spPr>
          <a:xfrm>
            <a:off x="3584637" y="1999895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ruz 26"/>
          <p:cNvSpPr/>
          <p:nvPr/>
        </p:nvSpPr>
        <p:spPr>
          <a:xfrm>
            <a:off x="3584637" y="2229354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ruz 27"/>
          <p:cNvSpPr/>
          <p:nvPr/>
        </p:nvSpPr>
        <p:spPr>
          <a:xfrm>
            <a:off x="3989416" y="1776920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ruz 28"/>
          <p:cNvSpPr/>
          <p:nvPr/>
        </p:nvSpPr>
        <p:spPr>
          <a:xfrm>
            <a:off x="3989415" y="1999895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Cruz 29"/>
          <p:cNvSpPr/>
          <p:nvPr/>
        </p:nvSpPr>
        <p:spPr>
          <a:xfrm>
            <a:off x="3989415" y="2229354"/>
            <a:ext cx="194553" cy="181583"/>
          </a:xfrm>
          <a:prstGeom prst="plus">
            <a:avLst>
              <a:gd name="adj" fmla="val 428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971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6"/>
          <p:cNvPicPr preferRelativeResize="0"/>
          <p:nvPr/>
        </p:nvPicPr>
        <p:blipFill rotWithShape="1">
          <a:blip r:embed="rId3">
            <a:alphaModFix/>
          </a:blip>
          <a:srcRect b="84722"/>
          <a:stretch/>
        </p:blipFill>
        <p:spPr>
          <a:xfrm>
            <a:off x="0" y="-124922"/>
            <a:ext cx="9144001" cy="7854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88;p16"/>
          <p:cNvSpPr txBox="1">
            <a:spLocks/>
          </p:cNvSpPr>
          <p:nvPr/>
        </p:nvSpPr>
        <p:spPr>
          <a:xfrm>
            <a:off x="4572000" y="769758"/>
            <a:ext cx="4267267" cy="171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/>
              <a:t>7) O paciente com dengue deve ficar atento a pequenos sangramentos, como na gengiva, que podem indicar a ocorrência da forma mais grave da doença. Dos indivíduos acima, o que deve apresentar essa sintomatologia é o: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a) I </a:t>
            </a:r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b</a:t>
            </a:r>
            <a:r>
              <a:rPr lang="pt-BR" sz="1800" dirty="0"/>
              <a:t>) II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c</a:t>
            </a:r>
            <a:r>
              <a:rPr lang="pt-BR" sz="1800" dirty="0"/>
              <a:t>) III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d</a:t>
            </a:r>
            <a:r>
              <a:rPr lang="pt-BR" sz="1800" dirty="0"/>
              <a:t>) IV 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r>
              <a:rPr lang="pt-BR" sz="1800" dirty="0" smtClean="0"/>
              <a:t>e</a:t>
            </a:r>
            <a:r>
              <a:rPr lang="pt-BR" sz="1800" dirty="0"/>
              <a:t>) V.</a:t>
            </a:r>
            <a:endParaRPr lang="pt-BR" sz="1800" dirty="0" smtClean="0"/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/>
          </a:p>
          <a:p>
            <a:pPr>
              <a:lnSpc>
                <a:spcPct val="115000"/>
              </a:lnSpc>
              <a:spcAft>
                <a:spcPts val="1600"/>
              </a:spcAft>
            </a:pPr>
            <a:endParaRPr lang="pt-BR" sz="1800" dirty="0" smtClean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308" y="1507198"/>
            <a:ext cx="4067175" cy="2390775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245140" y="1984443"/>
            <a:ext cx="1037617" cy="4990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de seta reta 8"/>
          <p:cNvCxnSpPr>
            <a:stCxn id="3" idx="0"/>
          </p:cNvCxnSpPr>
          <p:nvPr/>
        </p:nvCxnSpPr>
        <p:spPr>
          <a:xfrm flipV="1">
            <a:off x="1763949" y="985736"/>
            <a:ext cx="466928" cy="9987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831011" y="486708"/>
            <a:ext cx="3495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Hemácias ou glóbulos vermelhos </a:t>
            </a:r>
            <a:r>
              <a:rPr lang="pt-BR" dirty="0" smtClean="0">
                <a:sym typeface="Wingdings" panose="05000000000000000000" pitchFamily="2" charset="2"/>
              </a:rPr>
              <a:t> transporte de gases – transporte de O2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2312350" y="1990928"/>
            <a:ext cx="891292" cy="4869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Conector de seta reta 12"/>
          <p:cNvCxnSpPr/>
          <p:nvPr/>
        </p:nvCxnSpPr>
        <p:spPr>
          <a:xfrm>
            <a:off x="2955793" y="2483471"/>
            <a:ext cx="0" cy="191177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1389638" y="4395243"/>
            <a:ext cx="2736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Ou glóbulos brancos </a:t>
            </a:r>
            <a:r>
              <a:rPr lang="pt-BR" dirty="0" smtClean="0">
                <a:sym typeface="Wingdings" panose="05000000000000000000" pitchFamily="2" charset="2"/>
              </a:rPr>
              <a:t> defesa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3249038" y="1978832"/>
            <a:ext cx="881975" cy="4990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3" name="Conector de seta reta 22"/>
          <p:cNvCxnSpPr/>
          <p:nvPr/>
        </p:nvCxnSpPr>
        <p:spPr>
          <a:xfrm flipV="1">
            <a:off x="3847085" y="769758"/>
            <a:ext cx="599831" cy="11628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/>
          <p:cNvSpPr txBox="1"/>
          <p:nvPr/>
        </p:nvSpPr>
        <p:spPr>
          <a:xfrm>
            <a:off x="4194955" y="311984"/>
            <a:ext cx="3495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Plaquetas </a:t>
            </a:r>
            <a:r>
              <a:rPr lang="pt-BR" dirty="0" smtClean="0">
                <a:sym typeface="Wingdings" panose="05000000000000000000" pitchFamily="2" charset="2"/>
              </a:rPr>
              <a:t> coagulação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18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171"/>
    </mc:Choice>
    <mc:Fallback xmlns="">
      <p:transition spd="slow" advTm="9117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12725</TotalTime>
  <Words>2124</Words>
  <Application>Microsoft Office PowerPoint</Application>
  <PresentationFormat>Apresentação na tela (16:9)</PresentationFormat>
  <Paragraphs>149</Paragraphs>
  <Slides>24</Slides>
  <Notes>24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0" baseType="lpstr">
      <vt:lpstr>Amatic SC</vt:lpstr>
      <vt:lpstr>Comfortaa</vt:lpstr>
      <vt:lpstr>Arial</vt:lpstr>
      <vt:lpstr>Source Code Pro</vt:lpstr>
      <vt:lpstr>Wingdings</vt:lpstr>
      <vt:lpstr>Beach Day</vt:lpstr>
      <vt:lpstr>Aula para OBB</vt:lpstr>
      <vt:lpstr>PROVA 2024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genética: conceitos básicos e mono-hibridismo</dc:title>
  <dc:creator>Isabella de Oliveira Cavalcante</dc:creator>
  <cp:lastModifiedBy>Camila Pugialli</cp:lastModifiedBy>
  <cp:revision>153</cp:revision>
  <dcterms:modified xsi:type="dcterms:W3CDTF">2025-02-27T17:31:22Z</dcterms:modified>
</cp:coreProperties>
</file>